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8" r:id="rId2"/>
    <p:sldId id="256" r:id="rId3"/>
    <p:sldId id="261" r:id="rId4"/>
    <p:sldId id="262" r:id="rId5"/>
    <p:sldId id="263" r:id="rId6"/>
    <p:sldId id="264" r:id="rId7"/>
    <p:sldId id="265" r:id="rId8"/>
    <p:sldId id="266" r:id="rId9"/>
    <p:sldId id="259" r:id="rId10"/>
    <p:sldId id="267" r:id="rId11"/>
    <p:sldId id="268" r:id="rId12"/>
    <p:sldId id="272" r:id="rId13"/>
  </p:sldIdLst>
  <p:sldSz cx="12192000" cy="6858000"/>
  <p:notesSz cx="6858000" cy="9144000"/>
  <p:embeddedFontLst>
    <p:embeddedFont>
      <p:font typeface="THE정고딕110" panose="02020603020101020101" pitchFamily="18" charset="-127"/>
      <p:regular r:id="rId14"/>
    </p:embeddedFont>
    <p:embeddedFont>
      <p:font typeface="THE정고딕120" panose="02020603020101020101" pitchFamily="18" charset="-127"/>
      <p:regular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E237EB-B542-4976-9901-D7E8F26F29A0}" v="409" dt="2022-07-25T04:27:06.3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64" d="100"/>
          <a:sy n="64" d="100"/>
        </p:scale>
        <p:origin x="6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15D4DD-0497-0099-C609-F183E60207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34704F-57B6-E1D6-6C63-B1C77CAAE09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54B510-7232-7CCE-584E-064A01423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0E42EB-4BFB-0C6D-7BE9-F6EDE6A93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2D33A4B-571E-E006-FDFF-56EA8F7D83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31029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1D31AF-3FEC-8B52-D29F-1A1830DC95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069ED2A-6C71-6883-E27E-E23FD142D0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E01149-614A-C8DB-F19F-51B115DFB8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42211F-4B40-FEA8-C878-E9379A554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869F4-A3B5-7572-4457-6CFA736F7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758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CB91AA9-F334-075C-C725-2E6E69D541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55F75C0-6A9B-8AED-9939-D5670FB756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189033-E147-D64D-C120-622C3CC0FD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4F06DF-3AA2-8755-ADA1-7B919F2931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917EE7-8F26-5562-8D3F-77106C17F5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121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49CF7B-573B-E408-B82A-E0D65292A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813AA1-A78A-D294-0EC4-2DB55AE9FA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3C49A74-B41A-AC96-9CE0-89D4031EE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034966-A06D-DE31-0694-F8F5924BB8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3C976A-6D3E-957D-EB54-E80CA62E96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950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CC17AA-58EA-2C84-A10E-D8B65413B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5EA2D4-780B-82B9-522B-28990D323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E89226-0013-E9CE-B63B-1556787E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C9B42D-2F61-043E-8099-002CCE907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7FAD2A-E837-946E-86DB-3E7A2A30E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44523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65F058-D094-8145-6713-545592AA4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799ABEC-947F-E2CA-0B72-DD08BB016FE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3F8928-B504-8E83-0565-94F094F633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B4A773-4EAF-0F8C-1779-C89576EF6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EFFEFD1-D373-6D2A-CDA3-8D99E5D30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3284248-88A4-3D2E-A48D-272DB4F6D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689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166F6F-801A-2E37-B328-533B3D595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493E6C4-C973-6C89-D309-F9FAFF3B99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6850E2A-2B13-8FD5-E72C-D7256CE601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E56BAB-0F9E-13E2-93AF-7651E4BF52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CAD4215-A93D-776F-615D-163908F95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9C8C28F-F0EA-A7C9-3330-A6074EE67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91B993-B9D2-C24B-CDDD-C207582AC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C8303DD-D529-07C1-9DEE-7D1D12B0B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2990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B8F327-D10A-3E58-D26E-0D1975A0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B5CE68-6A3B-C71D-EBB4-6928862B0D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C422F8B-C28A-B07B-8BA1-2CD49EAFB6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9E457C7-99B7-AC73-CB66-268F9766C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97118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E657593-FE9B-16CE-C9D3-3970A496F4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03F1AF5-7DB4-6F89-453A-D8926B9DB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C452A88-C148-5E3B-94EE-B7C503A4C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21660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2881AF-C16F-8961-F5EF-BD3BAE249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6DD2F92-DAE7-8648-A137-C21DEF540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5C2132-A8DB-55BC-24E6-CA6206893C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DD0D68-A7E9-1FFD-7ABB-D4E406CD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B0B7113-96A5-49F2-A950-2C07BCBB9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702BE-0EBF-FE3B-B06E-492C7FBC6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220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5AFAD3-9BC3-EBEA-936A-CBE7900A8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545EA97-4F11-B26F-B12E-568826B256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F85A2B2-AC92-C28B-438C-C991F0FBD9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170F47-C87F-C6E6-1E3A-66BB9E388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5AC7DE4-6E0F-8493-41D4-1FD4F9822E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D07501B-4991-15C6-752B-62B56B1D2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2498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26062E8-C8DB-5A2F-B93A-466A1F36A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CAC066-7179-0348-1968-8144D8D2BC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8ED4C06-BAAC-7B5F-7FE3-F1BF063A76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1514A-912A-4272-9344-2A1CEDA885C1}" type="datetimeFigureOut">
              <a:rPr lang="ko-KR" altLang="en-US" smtClean="0"/>
              <a:t>2022-07-25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2ECF5A3-E81F-29CB-CAFF-127EB3DAD8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5735B6-9990-4EF1-9533-2F16F1C484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16A1BA-C8E3-4AF3-B56A-A61F5E1202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9430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sju421@gmail.com" TargetMode="Externa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do0421/3DGameProgramming_LongTermProjec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902B923-CB74-3454-A5DB-BB85F3CAA599}"/>
              </a:ext>
            </a:extLst>
          </p:cNvPr>
          <p:cNvSpPr txBox="1"/>
          <p:nvPr/>
        </p:nvSpPr>
        <p:spPr>
          <a:xfrm>
            <a:off x="4905610" y="2782669"/>
            <a:ext cx="286168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THE정고딕120" panose="02020603020101020101" pitchFamily="18" charset="-127"/>
                <a:ea typeface="THE정고딕120" panose="02020603020101020101" pitchFamily="18" charset="-127"/>
              </a:rPr>
              <a:t>포트폴리오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C96507-F293-1682-6A02-E9ED8EF53853}"/>
              </a:ext>
            </a:extLst>
          </p:cNvPr>
          <p:cNvSpPr txBox="1"/>
          <p:nvPr/>
        </p:nvSpPr>
        <p:spPr>
          <a:xfrm>
            <a:off x="4905610" y="3429000"/>
            <a:ext cx="1856277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THE정고딕110" panose="02020603020101020101" pitchFamily="18" charset="-127"/>
                <a:ea typeface="THE정고딕110" panose="02020603020101020101" pitchFamily="18" charset="-127"/>
              </a:rPr>
              <a:t>신재욱</a:t>
            </a:r>
            <a:endParaRPr lang="en-US" altLang="ko-KR" sz="2000" dirty="0"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sju421@gmail.com</a:t>
            </a:r>
            <a:endParaRPr lang="en-US" altLang="ko-KR" sz="16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  <a:p>
            <a:r>
              <a:rPr lang="en-US" altLang="ko-K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010-7737-4220</a:t>
            </a:r>
            <a:endParaRPr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210420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277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에셋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제작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005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Graphic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C63F12E-B6E4-042A-6261-CF4E0646C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2" y="1559977"/>
            <a:ext cx="3543540" cy="2062224"/>
          </a:xfrm>
          <a:prstGeom prst="rect">
            <a:avLst/>
          </a:prstGeom>
        </p:spPr>
      </p:pic>
      <p:pic>
        <p:nvPicPr>
          <p:cNvPr id="11" name="그림 10" descr="운송, 돌이(가) 표시된 사진&#10;&#10;자동 생성된 설명">
            <a:extLst>
              <a:ext uri="{FF2B5EF4-FFF2-40B4-BE49-F238E27FC236}">
                <a16:creationId xmlns:a16="http://schemas.microsoft.com/office/drawing/2014/main" id="{3229BD99-C02B-C0B0-0C9D-344BA51EE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2" y="3622201"/>
            <a:ext cx="3543540" cy="265765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F130548-33D4-F619-01C9-AA25351ABB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476" y="1556522"/>
            <a:ext cx="2745024" cy="2058768"/>
          </a:xfrm>
          <a:prstGeom prst="rect">
            <a:avLst/>
          </a:prstGeom>
        </p:spPr>
      </p:pic>
      <p:pic>
        <p:nvPicPr>
          <p:cNvPr id="15" name="그림 14" descr="텍스트, 스크린샷, 전자기기, 컴퓨터이(가) 표시된 사진&#10;&#10;자동 생성된 설명">
            <a:extLst>
              <a:ext uri="{FF2B5EF4-FFF2-40B4-BE49-F238E27FC236}">
                <a16:creationId xmlns:a16="http://schemas.microsoft.com/office/drawing/2014/main" id="{52C388E9-9069-3EF3-BF48-AED14AF21BC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7" t="17376" r="30855" b="14753"/>
          <a:stretch/>
        </p:blipFill>
        <p:spPr>
          <a:xfrm>
            <a:off x="4277252" y="3625656"/>
            <a:ext cx="3464926" cy="2654200"/>
          </a:xfrm>
          <a:prstGeom prst="rect">
            <a:avLst/>
          </a:prstGeom>
        </p:spPr>
      </p:pic>
      <p:pic>
        <p:nvPicPr>
          <p:cNvPr id="17" name="그림 16" descr="건물, 어두운, 아치이(가) 표시된 사진&#10;&#10;자동 생성된 설명">
            <a:extLst>
              <a:ext uri="{FF2B5EF4-FFF2-40B4-BE49-F238E27FC236}">
                <a16:creationId xmlns:a16="http://schemas.microsoft.com/office/drawing/2014/main" id="{A5E8A884-F403-BE3F-C023-0E4575D078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4781" y="1556522"/>
            <a:ext cx="2754236" cy="20656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8B6375EA-3256-E43C-BBAB-415BA655A738}"/>
              </a:ext>
            </a:extLst>
          </p:cNvPr>
          <p:cNvSpPr txBox="1"/>
          <p:nvPr/>
        </p:nvSpPr>
        <p:spPr>
          <a:xfrm>
            <a:off x="7863840" y="1512217"/>
            <a:ext cx="4042410" cy="2727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사용한 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2D: Photoshop,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Aseprite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3D: 3ds Max, Blender,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Zbrush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Photoshop, Cinema 4D(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BodyPaint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게임에 사용할 수 있는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Low-Poly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모델링과 애니메이션을 제작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7083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277191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에셋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제작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607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005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1120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Graphic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0246FE9-6992-C163-FDC7-480D4FCDD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613" y="1512217"/>
            <a:ext cx="4098968" cy="42455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486C6B7-C8D9-437D-5315-EBF00E039D7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8" t="4335" r="9552"/>
          <a:stretch/>
        </p:blipFill>
        <p:spPr>
          <a:xfrm>
            <a:off x="4878581" y="1512217"/>
            <a:ext cx="2794580" cy="42455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2C6EC90-B97D-B9F8-1E40-28C67BCD7557}"/>
              </a:ext>
            </a:extLst>
          </p:cNvPr>
          <p:cNvSpPr txBox="1"/>
          <p:nvPr/>
        </p:nvSpPr>
        <p:spPr>
          <a:xfrm>
            <a:off x="7863840" y="1512217"/>
            <a:ext cx="4042410" cy="21363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또한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이렇게 배운 내용을 바탕으로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2017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2018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두 차례 교내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학술소모임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‘WARP’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에서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스터디장을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맡아 그래픽 스터디를 진행하였습니다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스터디에 참여하시는 분들께 제공하기 위해 제가 아는 내용을 문서화하고 공유하였습니다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101624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EDB934-629F-4445-9834-38B37B658B16}"/>
              </a:ext>
            </a:extLst>
          </p:cNvPr>
          <p:cNvSpPr txBox="1"/>
          <p:nvPr/>
        </p:nvSpPr>
        <p:spPr>
          <a:xfrm>
            <a:off x="635000" y="587116"/>
            <a:ext cx="193995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마무리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4F78478-AC04-4E3B-8A24-01D08E9E7F6E}"/>
              </a:ext>
            </a:extLst>
          </p:cNvPr>
          <p:cNvCxnSpPr>
            <a:cxnSpLocks/>
          </p:cNvCxnSpPr>
          <p:nvPr/>
        </p:nvCxnSpPr>
        <p:spPr>
          <a:xfrm>
            <a:off x="0" y="15000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E254CA-649B-4556-9932-2CEAEE8AC459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D045E08-1A12-4517-8207-6E462DB9714D}"/>
              </a:ext>
            </a:extLst>
          </p:cNvPr>
          <p:cNvSpPr txBox="1"/>
          <p:nvPr/>
        </p:nvSpPr>
        <p:spPr>
          <a:xfrm>
            <a:off x="733711" y="10502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마무리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C421F4-28A2-405D-980B-5CFD3533DED1}"/>
              </a:ext>
            </a:extLst>
          </p:cNvPr>
          <p:cNvSpPr txBox="1"/>
          <p:nvPr/>
        </p:nvSpPr>
        <p:spPr>
          <a:xfrm>
            <a:off x="4305285" y="2925080"/>
            <a:ext cx="3581430" cy="10078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감사합니다</a:t>
            </a:r>
            <a:r>
              <a:rPr lang="en-US" altLang="ko-KR" sz="5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4663184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8751B7-F9F1-C8B5-C2FF-DD714734C42F}"/>
              </a:ext>
            </a:extLst>
          </p:cNvPr>
          <p:cNvSpPr/>
          <p:nvPr/>
        </p:nvSpPr>
        <p:spPr>
          <a:xfrm>
            <a:off x="3543300" y="0"/>
            <a:ext cx="86487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DE232E-1AC3-C558-667E-3412F570B964}"/>
              </a:ext>
            </a:extLst>
          </p:cNvPr>
          <p:cNvSpPr txBox="1"/>
          <p:nvPr/>
        </p:nvSpPr>
        <p:spPr>
          <a:xfrm>
            <a:off x="3620642" y="2033521"/>
            <a:ext cx="5982728" cy="27968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THE정고딕110" panose="02020603020101020101" charset="-127"/>
              </a:rPr>
              <a:t>001</a:t>
            </a:r>
            <a:r>
              <a:rPr lang="en-US" altLang="ko-KR" sz="2400" dirty="0">
                <a:latin typeface="THE정고딕110" panose="02020603020101020101" charset="-127"/>
                <a:ea typeface="THE정고딕11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[2D] </a:t>
            </a:r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WinAPI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핵앤슬래시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게임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+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맵툴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endParaRPr lang="en-US" altLang="ko-KR" sz="2400" dirty="0">
              <a:latin typeface="THE정고딕120" panose="02020603020101020101" charset="-127"/>
              <a:ea typeface="THE정고딕120" panose="0202060302010102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THE정고딕110" panose="02020603020101020101" charset="-127"/>
              </a:rPr>
              <a:t>002</a:t>
            </a:r>
            <a:r>
              <a:rPr lang="en-US" altLang="ko-KR" sz="2400" dirty="0">
                <a:latin typeface="THE정고딕110" panose="02020603020101020101" charset="-127"/>
                <a:ea typeface="THE정고딕11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[2D] Python 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슈팅 게임</a:t>
            </a:r>
            <a:endParaRPr lang="en-US" altLang="ko-KR" sz="2400" dirty="0">
              <a:solidFill>
                <a:schemeClr val="tx1">
                  <a:lumMod val="65000"/>
                  <a:lumOff val="35000"/>
                </a:schemeClr>
              </a:solidFill>
              <a:latin typeface="THE정고딕120" panose="02020603020101020101" charset="-127"/>
              <a:ea typeface="THE정고딕120" panose="02020603020101020101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THE정고딕110" panose="02020603020101020101" charset="-127"/>
              </a:rPr>
              <a:t>003</a:t>
            </a:r>
            <a:r>
              <a:rPr lang="en-US" altLang="ko-KR" sz="2400" dirty="0">
                <a:latin typeface="THE정고딕110" panose="02020603020101020101" charset="-127"/>
                <a:ea typeface="THE정고딕11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[3D] OpenGL OBJ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Loader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THE정고딕110" panose="02020603020101020101" charset="-127"/>
              </a:rPr>
              <a:t>004</a:t>
            </a:r>
            <a:r>
              <a:rPr lang="en-US" altLang="ko-KR" sz="2400" dirty="0">
                <a:latin typeface="THE정고딕110" panose="02020603020101020101" charset="-127"/>
                <a:ea typeface="THE정고딕11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[3D]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DirectX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12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Renderer</a:t>
            </a:r>
          </a:p>
          <a:p>
            <a:pPr>
              <a:lnSpc>
                <a:spcPct val="150000"/>
              </a:lnSpc>
            </a:pPr>
            <a:r>
              <a:rPr lang="en-US" altLang="ko-KR" sz="2400" b="1" dirty="0">
                <a:solidFill>
                  <a:schemeClr val="bg1"/>
                </a:solidFill>
                <a:latin typeface="+mj-lt"/>
                <a:ea typeface="THE정고딕110" panose="02020603020101020101" charset="-127"/>
              </a:rPr>
              <a:t>005</a:t>
            </a:r>
            <a:r>
              <a:rPr lang="en-US" altLang="ko-KR" sz="2400" dirty="0">
                <a:latin typeface="THE정고딕110" panose="02020603020101020101" charset="-127"/>
                <a:ea typeface="THE정고딕110" panose="02020603020101020101" charset="-127"/>
              </a:rPr>
              <a:t> 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[Graphic] </a:t>
            </a:r>
            <a:r>
              <a:rPr lang="ko-KR" altLang="en-US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에셋</a:t>
            </a:r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THE정고딕120" panose="02020603020101020101" charset="-127"/>
                <a:ea typeface="THE정고딕120" panose="02020603020101020101" charset="-127"/>
              </a:rPr>
              <a:t> 제작</a:t>
            </a:r>
            <a:endParaRPr lang="en-US" altLang="ko-KR" sz="2400" dirty="0">
              <a:latin typeface="THE정고딕120" panose="02020603020101020101" charset="-127"/>
              <a:ea typeface="THE정고딕120" panose="02020603020101020101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44402F-113D-ECE7-0668-FB35A746993D}"/>
              </a:ext>
            </a:extLst>
          </p:cNvPr>
          <p:cNvSpPr txBox="1"/>
          <p:nvPr/>
        </p:nvSpPr>
        <p:spPr>
          <a:xfrm>
            <a:off x="2775141" y="2181602"/>
            <a:ext cx="768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목차</a:t>
            </a:r>
            <a:endParaRPr lang="ko-KR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3928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82525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WinAPI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</a:t>
            </a:r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핵앤슬래시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 게임</a:t>
            </a:r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+</a:t>
            </a:r>
            <a:r>
              <a:rPr lang="ko-KR" altLang="en-US" sz="48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맵툴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9497B1-38F8-E328-EB69-FD1CB1FA8ED3}"/>
              </a:ext>
            </a:extLst>
          </p:cNvPr>
          <p:cNvSpPr txBox="1"/>
          <p:nvPr/>
        </p:nvSpPr>
        <p:spPr>
          <a:xfrm>
            <a:off x="7863840" y="1512217"/>
            <a:ext cx="404241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   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형용사와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동생마왕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환경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C/C++,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WinAPI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장      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핵앤슬래시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인원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기간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4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리소스 제작부터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맵툴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본 게임 개발까지 진행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플레이어 조종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타일스크롤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공격 시 화면 흔들림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2D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스프라이트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애니메이션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충돌 처리 등을 담당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5725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001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2D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8C4A3C4-C5A7-D252-5A64-BF891BE3D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" y="1582068"/>
            <a:ext cx="6399169" cy="3599532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722A3F75-744A-4A7A-DF60-EFD5CE0A33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" y="4002735"/>
            <a:ext cx="3912364" cy="2200705"/>
          </a:xfrm>
          <a:prstGeom prst="rect">
            <a:avLst/>
          </a:prstGeom>
          <a:effectLst>
            <a:glow rad="101600">
              <a:schemeClr val="tx1">
                <a:alpha val="20000"/>
              </a:schemeClr>
            </a:glow>
          </a:effectLst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42375D07-DB12-A8CC-C73A-6F31C81CC2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562" y="4002735"/>
            <a:ext cx="3912365" cy="2200705"/>
          </a:xfrm>
          <a:prstGeom prst="rect">
            <a:avLst/>
          </a:prstGeom>
          <a:effectLst>
            <a:glow rad="101600">
              <a:schemeClr val="tx1">
                <a:alpha val="2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7647270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52838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Python </a:t>
            </a:r>
            <a:r>
              <a:rPr lang="ko-KR" altLang="en-US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슈팅 게임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591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002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12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2D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24" name="그림 23" descr="텍스트, 모니터, 노트북, 전자기기이(가) 표시된 사진&#10;&#10;자동 생성된 설명">
            <a:extLst>
              <a:ext uri="{FF2B5EF4-FFF2-40B4-BE49-F238E27FC236}">
                <a16:creationId xmlns:a16="http://schemas.microsoft.com/office/drawing/2014/main" id="{700796C1-0B8F-2EC2-63DA-800C1B344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32" y="3822763"/>
            <a:ext cx="3421919" cy="1993895"/>
          </a:xfrm>
          <a:prstGeom prst="rect">
            <a:avLst/>
          </a:prstGeom>
        </p:spPr>
      </p:pic>
      <p:pic>
        <p:nvPicPr>
          <p:cNvPr id="26" name="그림 25" descr="텍스트, 모니터, 노트북, 실내이(가) 표시된 사진&#10;&#10;자동 생성된 설명">
            <a:extLst>
              <a:ext uri="{FF2B5EF4-FFF2-40B4-BE49-F238E27FC236}">
                <a16:creationId xmlns:a16="http://schemas.microsoft.com/office/drawing/2014/main" id="{ED124F52-4A7E-4748-3ECC-D8165F772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" y="3822763"/>
            <a:ext cx="3421921" cy="1993896"/>
          </a:xfrm>
          <a:prstGeom prst="rect">
            <a:avLst/>
          </a:prstGeom>
        </p:spPr>
      </p:pic>
      <p:pic>
        <p:nvPicPr>
          <p:cNvPr id="20" name="그림 19" descr="텍스트, 모니터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6BC5D728-E0CF-0AE7-C979-079BEEB279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" y="1899567"/>
            <a:ext cx="3421926" cy="199389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C0FF06C-F4BB-5434-53D8-2E7286C766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637" y="1899567"/>
            <a:ext cx="3421919" cy="19938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4E0ED9A-A4A0-FF65-A9B7-D0D7EB4669AC}"/>
              </a:ext>
            </a:extLst>
          </p:cNvPr>
          <p:cNvSpPr txBox="1"/>
          <p:nvPr/>
        </p:nvSpPr>
        <p:spPr>
          <a:xfrm>
            <a:off x="7863840" y="1512217"/>
            <a:ext cx="4042410" cy="3318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   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Asteroid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모작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환경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Python, Pico2D API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장      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슈팅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인원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기간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로컬에서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1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인플레이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/2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인플레이를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지원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Asteroid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참고하여 제작하였습니다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플레이어는 조종할 기체를 선택할 수 있고 오래 생존하며 많은 장애물을 부수면 득점합니다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0796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64793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OpenGL OBJ Loader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65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003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3D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B4238EF-FBE5-8FA1-21A5-014D8D4010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1" y="1574952"/>
            <a:ext cx="2270352" cy="1789106"/>
          </a:xfrm>
          <a:prstGeom prst="rect">
            <a:avLst/>
          </a:prstGeom>
        </p:spPr>
      </p:pic>
      <p:pic>
        <p:nvPicPr>
          <p:cNvPr id="11" name="그림 10" descr="텍스트, 모니터, 스크린샷, 디스플레이이(가) 표시된 사진&#10;&#10;자동 생성된 설명">
            <a:extLst>
              <a:ext uri="{FF2B5EF4-FFF2-40B4-BE49-F238E27FC236}">
                <a16:creationId xmlns:a16="http://schemas.microsoft.com/office/drawing/2014/main" id="{4AF4AEC4-9491-6D60-D81B-89CDCDAD97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33" b="11357"/>
          <a:stretch/>
        </p:blipFill>
        <p:spPr>
          <a:xfrm>
            <a:off x="3010963" y="1567164"/>
            <a:ext cx="2611613" cy="1796894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DBE2DC-CF2F-EE3A-8A44-4E8715EAC3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12" y="3192853"/>
            <a:ext cx="2669889" cy="34464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99DDC2-6A2B-89B3-F6D4-1D6DB93846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060" y="3192853"/>
            <a:ext cx="2669890" cy="34464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8CD729A-26EC-9AAC-6346-ADB3ED682E8A}"/>
              </a:ext>
            </a:extLst>
          </p:cNvPr>
          <p:cNvSpPr txBox="1"/>
          <p:nvPr/>
        </p:nvSpPr>
        <p:spPr>
          <a:xfrm>
            <a:off x="7863840" y="1512217"/>
            <a:ext cx="4042410" cy="45000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     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Astrum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환경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C/C++, OpenGL, glut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3.7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장      르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종스크롤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러닝 액션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인원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기간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2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OBJ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포맷을 읽은 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OpenGL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을 사용하여 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렌더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모델의 파싱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렌더링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조종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배경 움직임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화면 흔들기 등을 담당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처음 개발한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3D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게임으로 강의에서    제공된 도형 그리기 함수를 사용하지  않고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‘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직접 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OBJ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파일을 읽어서 그릴 수 있으면 좋겠다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’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라는 생각으로          개발하였습니다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897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5901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DirectX 12 Renderer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004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3D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10" name="그림 9" descr="오렌지이(가) 표시된 사진&#10;&#10;자동 생성된 설명">
            <a:extLst>
              <a:ext uri="{FF2B5EF4-FFF2-40B4-BE49-F238E27FC236}">
                <a16:creationId xmlns:a16="http://schemas.microsoft.com/office/drawing/2014/main" id="{3F70FB0E-5650-8671-D7F9-0859F51011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088" y="1512217"/>
            <a:ext cx="6778664" cy="39218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7E467D-521A-8E49-36AE-A5F9F70627B2}"/>
              </a:ext>
            </a:extLst>
          </p:cNvPr>
          <p:cNvSpPr txBox="1"/>
          <p:nvPr/>
        </p:nvSpPr>
        <p:spPr>
          <a:xfrm>
            <a:off x="7863840" y="1512217"/>
            <a:ext cx="4042410" cy="5112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     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DirectX 12 Renderer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환경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C/C++, DirectX 12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장      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TPS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인원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1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인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개발 기간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12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개월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깃 허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브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 </a:t>
            </a:r>
            <a:r>
              <a:rPr lang="en-US" altLang="ko-KR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  <a:hlinkClick r:id="rId3"/>
              </a:rPr>
              <a:t>https://github.com/mado0421/3DGameProgramming_LongTermProject</a:t>
            </a:r>
            <a:endParaRPr lang="en-US" altLang="ko-KR" sz="105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DirectX 12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사용하여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렌더러를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개발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주요 구현 내용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: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FBX Mesh Rendering(Diffuse, Normal, Roughness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맵 사용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Deferred Shading(RTT, MTR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등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Spot, Point, Directional Light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위의 조명에 맞는 그림자 맵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FBX Mesh &amp; Animation Parser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Animation Blend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Blur, HDR, Bloom</a:t>
            </a: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Component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구조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742950" lvl="1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Collision Detection &amp; Solve</a:t>
            </a:r>
          </a:p>
        </p:txBody>
      </p:sp>
    </p:spTree>
    <p:extLst>
      <p:ext uri="{BB962C8B-B14F-4D97-AF65-F5344CB8AC3E}">
        <p14:creationId xmlns:p14="http://schemas.microsoft.com/office/powerpoint/2010/main" val="26660842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5901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/>
              </a:rPr>
              <a:t>DirectX 12 Renderer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HE정고딕110" panose="02020603020101020101" pitchFamily="18" charset="-127"/>
              <a:ea typeface="THE정고딕110" panose="02020603020101020101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004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3D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9" name="그림 8" descr="실외, 남자, 어두운, 밤이(가) 표시된 사진&#10;&#10;자동 생성된 설명">
            <a:extLst>
              <a:ext uri="{FF2B5EF4-FFF2-40B4-BE49-F238E27FC236}">
                <a16:creationId xmlns:a16="http://schemas.microsoft.com/office/drawing/2014/main" id="{F7B8B7BA-4200-45C2-3677-0A0ACBA9E9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711" y="1606102"/>
            <a:ext cx="3430898" cy="4712147"/>
          </a:xfrm>
          <a:prstGeom prst="rect">
            <a:avLst/>
          </a:prstGeom>
        </p:spPr>
      </p:pic>
      <p:pic>
        <p:nvPicPr>
          <p:cNvPr id="12" name="그림 11" descr="실외이(가) 표시된 사진&#10;&#10;자동 생성된 설명">
            <a:extLst>
              <a:ext uri="{FF2B5EF4-FFF2-40B4-BE49-F238E27FC236}">
                <a16:creationId xmlns:a16="http://schemas.microsoft.com/office/drawing/2014/main" id="{6F13CDA8-6F09-DA1D-9E66-7FAFDAB056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09" y="1592797"/>
            <a:ext cx="3109576" cy="236937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1539E1-602F-0B93-B4FD-3C9A3E9E9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11" b="14227"/>
          <a:stretch/>
        </p:blipFill>
        <p:spPr>
          <a:xfrm>
            <a:off x="4164609" y="3962175"/>
            <a:ext cx="3109576" cy="23693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363ED2-7235-B3D0-4601-E5A089DC0BEA}"/>
              </a:ext>
            </a:extLst>
          </p:cNvPr>
          <p:cNvSpPr txBox="1"/>
          <p:nvPr/>
        </p:nvSpPr>
        <p:spPr>
          <a:xfrm>
            <a:off x="7328079" y="1512217"/>
            <a:ext cx="4578171" cy="4466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조명 객체마다 그림자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맵을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생성하였습니다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Point Light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는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Cubemap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Texture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Directional Light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는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Texture Array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로 생성하였고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GS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사용하여 구현하였습니다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Directional Light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의 경우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Cascaded Shadow Map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방식을 사용하였습니다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Animation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Clip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은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Layer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에 따라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Blend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될 수 있도록 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또한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Humanoid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Character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는 보행 이동 기반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Blend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구현하여 이동방향에 따라 해당 방향 이동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Animation Clip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을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Blend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할 수 있도록 작성하였습니다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Deferred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Shading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을 구현하며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Gbuffer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만들었고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이를 통해 손쉽게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Blur, HDR, Bloom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과 같은 후처리 기법을 추가할 수 있었습니다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23467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479091-5E69-0211-8AA1-7945F437E9A2}"/>
              </a:ext>
            </a:extLst>
          </p:cNvPr>
          <p:cNvSpPr txBox="1"/>
          <p:nvPr/>
        </p:nvSpPr>
        <p:spPr>
          <a:xfrm>
            <a:off x="635000" y="587116"/>
            <a:ext cx="59016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DirectX 12 Renderer</a:t>
            </a:r>
            <a:endParaRPr lang="ko-KR" altLang="en-US" sz="4800" dirty="0">
              <a:solidFill>
                <a:schemeClr val="tx1">
                  <a:lumMod val="75000"/>
                  <a:lumOff val="2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E57220D-2F79-BA6D-0D9F-EFA39719D403}"/>
              </a:ext>
            </a:extLst>
          </p:cNvPr>
          <p:cNvCxnSpPr>
            <a:cxnSpLocks/>
          </p:cNvCxnSpPr>
          <p:nvPr/>
        </p:nvCxnSpPr>
        <p:spPr>
          <a:xfrm>
            <a:off x="0" y="1423890"/>
            <a:ext cx="12192000" cy="0"/>
          </a:xfrm>
          <a:prstGeom prst="lin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512F5C3-A13B-7A00-4250-C9B80CC43BBA}"/>
              </a:ext>
            </a:extLst>
          </p:cNvPr>
          <p:cNvSpPr/>
          <p:nvPr/>
        </p:nvSpPr>
        <p:spPr>
          <a:xfrm>
            <a:off x="0" y="0"/>
            <a:ext cx="635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18195-5D75-236A-9E15-A02B0B55CEEE}"/>
              </a:ext>
            </a:extLst>
          </p:cNvPr>
          <p:cNvSpPr txBox="1"/>
          <p:nvPr/>
        </p:nvSpPr>
        <p:spPr>
          <a:xfrm>
            <a:off x="35211" y="105029"/>
            <a:ext cx="670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8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004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347ECA-D6FB-623D-43E9-34A016A4147D}"/>
              </a:ext>
            </a:extLst>
          </p:cNvPr>
          <p:cNvSpPr txBox="1"/>
          <p:nvPr/>
        </p:nvSpPr>
        <p:spPr>
          <a:xfrm>
            <a:off x="733711" y="105029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3D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pic>
        <p:nvPicPr>
          <p:cNvPr id="20" name="그림 19" descr="실내, 오렌지, 벽난로이(가) 표시된 사진&#10;&#10;자동 생성된 설명">
            <a:extLst>
              <a:ext uri="{FF2B5EF4-FFF2-40B4-BE49-F238E27FC236}">
                <a16:creationId xmlns:a16="http://schemas.microsoft.com/office/drawing/2014/main" id="{03AF86BA-289D-EC7B-0F0C-053A7D09676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47" t="13662" r="14634"/>
          <a:stretch/>
        </p:blipFill>
        <p:spPr>
          <a:xfrm>
            <a:off x="3525965" y="1521926"/>
            <a:ext cx="3368413" cy="2633747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01C95798-6987-E744-8944-222CF36AB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024" y="4211294"/>
            <a:ext cx="2766833" cy="244563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FBCF486-EE55-3B7B-F377-897FDD7FE045}"/>
              </a:ext>
            </a:extLst>
          </p:cNvPr>
          <p:cNvSpPr txBox="1"/>
          <p:nvPr/>
        </p:nvSpPr>
        <p:spPr>
          <a:xfrm>
            <a:off x="7328079" y="1512217"/>
            <a:ext cx="4578171" cy="21394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DirectX 12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에서 제공하는 </a:t>
            </a:r>
            <a:r>
              <a:rPr lang="ko-KR" altLang="en-US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바운딩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박스를 사용하여 간단한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2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차원 충돌검사 및 처리를 구현하였습니다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   (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벽으로 직진하면 미끄러지도록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Component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구조를 추가하여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MeshRenderer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HumanoidAnimator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,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InputManager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등의 기능을 컴포넌트로 관리할 수 있게 작성하였습니다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  <a:latin typeface="THE정고딕120" panose="02020603020101020101" pitchFamily="18" charset="-127"/>
              <a:ea typeface="THE정고딕120" panose="02020603020101020101" pitchFamily="18" charset="-127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Particle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과 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Effect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를 추가하였습니다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THE정고딕120" panose="02020603020101020101" pitchFamily="18" charset="-127"/>
                <a:ea typeface="THE정고딕120" panose="02020603020101020101" pitchFamily="18" charset="-127"/>
              </a:rPr>
              <a:t>.</a:t>
            </a:r>
          </a:p>
        </p:txBody>
      </p:sp>
      <p:pic>
        <p:nvPicPr>
          <p:cNvPr id="9" name="그림 8" descr="실외, 옅은이(가) 표시된 사진&#10;&#10;자동 생성된 설명">
            <a:extLst>
              <a:ext uri="{FF2B5EF4-FFF2-40B4-BE49-F238E27FC236}">
                <a16:creationId xmlns:a16="http://schemas.microsoft.com/office/drawing/2014/main" id="{4A57105C-2C79-19DF-451C-CE6FCA3E14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53" r="40638"/>
          <a:stretch/>
        </p:blipFill>
        <p:spPr>
          <a:xfrm>
            <a:off x="705587" y="1525129"/>
            <a:ext cx="2820378" cy="449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827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이(가) 표시된 사진&#10;&#10;자동 생성된 설명">
            <a:extLst>
              <a:ext uri="{FF2B5EF4-FFF2-40B4-BE49-F238E27FC236}">
                <a16:creationId xmlns:a16="http://schemas.microsoft.com/office/drawing/2014/main" id="{FC1F94A0-3BCD-E59B-E9CD-27BE76A308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87" r="10248"/>
          <a:stretch/>
        </p:blipFill>
        <p:spPr>
          <a:xfrm>
            <a:off x="0" y="0"/>
            <a:ext cx="5047543" cy="6865089"/>
          </a:xfrm>
          <a:prstGeom prst="rect">
            <a:avLst/>
          </a:prstGeom>
        </p:spPr>
      </p:pic>
      <p:pic>
        <p:nvPicPr>
          <p:cNvPr id="7" name="그림 6" descr="벽, 벽돌이(가) 표시된 사진&#10;&#10;자동 생성된 설명">
            <a:extLst>
              <a:ext uri="{FF2B5EF4-FFF2-40B4-BE49-F238E27FC236}">
                <a16:creationId xmlns:a16="http://schemas.microsoft.com/office/drawing/2014/main" id="{CC54B078-8D16-2573-B0B9-223BEC3659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94" r="27138"/>
          <a:stretch/>
        </p:blipFill>
        <p:spPr>
          <a:xfrm>
            <a:off x="5033464" y="-502920"/>
            <a:ext cx="7173253" cy="4671060"/>
          </a:xfrm>
          <a:prstGeom prst="rect">
            <a:avLst/>
          </a:prstGeom>
        </p:spPr>
      </p:pic>
      <p:pic>
        <p:nvPicPr>
          <p:cNvPr id="8" name="그림 7" descr="어두운, 밤, 길, 실루엣이(가) 표시된 사진&#10;&#10;자동 생성된 설명">
            <a:extLst>
              <a:ext uri="{FF2B5EF4-FFF2-40B4-BE49-F238E27FC236}">
                <a16:creationId xmlns:a16="http://schemas.microsoft.com/office/drawing/2014/main" id="{71B0B415-97B1-508B-7F8F-EC78BA1AD5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7" t="34417" r="13786"/>
          <a:stretch/>
        </p:blipFill>
        <p:spPr>
          <a:xfrm>
            <a:off x="5047543" y="3429000"/>
            <a:ext cx="7156535" cy="3476625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2FB7379B-78CB-23B2-2888-6B4F5C7D78F4}"/>
              </a:ext>
            </a:extLst>
          </p:cNvPr>
          <p:cNvSpPr/>
          <p:nvPr/>
        </p:nvSpPr>
        <p:spPr>
          <a:xfrm>
            <a:off x="-7620" y="0"/>
            <a:ext cx="635000" cy="6858000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37BD33-5503-8F1B-42CD-DC48A49276A4}"/>
              </a:ext>
            </a:extLst>
          </p:cNvPr>
          <p:cNvSpPr txBox="1"/>
          <p:nvPr/>
        </p:nvSpPr>
        <p:spPr>
          <a:xfrm>
            <a:off x="33642" y="105029"/>
            <a:ext cx="6078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75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004</a:t>
            </a:r>
            <a:endParaRPr lang="ko-KR" altLang="en-US" sz="2000" dirty="0">
              <a:solidFill>
                <a:schemeClr val="bg1">
                  <a:lumMod val="75000"/>
                </a:schemeClr>
              </a:solidFill>
              <a:latin typeface="THE정고딕110" panose="02020603020101020101" pitchFamily="18" charset="-127"/>
              <a:ea typeface="THE정고딕110" panose="0202060302010102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0C0B86-832E-B443-575B-36CDC9B292EC}"/>
              </a:ext>
            </a:extLst>
          </p:cNvPr>
          <p:cNvSpPr txBox="1"/>
          <p:nvPr/>
        </p:nvSpPr>
        <p:spPr>
          <a:xfrm>
            <a:off x="733711" y="105029"/>
            <a:ext cx="9156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THE정고딕110" panose="02020603020101020101" pitchFamily="18" charset="-127"/>
                <a:ea typeface="THE정고딕110" panose="02020603020101020101" pitchFamily="18" charset="-127"/>
              </a:rPr>
              <a:t>결과물</a:t>
            </a:r>
          </a:p>
        </p:txBody>
      </p:sp>
    </p:spTree>
    <p:extLst>
      <p:ext uri="{BB962C8B-B14F-4D97-AF65-F5344CB8AC3E}">
        <p14:creationId xmlns:p14="http://schemas.microsoft.com/office/powerpoint/2010/main" val="19575707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</TotalTime>
  <Words>582</Words>
  <Application>Microsoft Office PowerPoint</Application>
  <PresentationFormat>와이드스크린</PresentationFormat>
  <Paragraphs>100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THE정고딕120</vt:lpstr>
      <vt:lpstr>맑은 고딕</vt:lpstr>
      <vt:lpstr>THE정고딕110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신 재욱</dc:creator>
  <cp:lastModifiedBy>신 재욱</cp:lastModifiedBy>
  <cp:revision>2</cp:revision>
  <dcterms:created xsi:type="dcterms:W3CDTF">2022-07-25T01:53:08Z</dcterms:created>
  <dcterms:modified xsi:type="dcterms:W3CDTF">2022-07-25T04:28:37Z</dcterms:modified>
</cp:coreProperties>
</file>